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5" r:id="rId6"/>
    <p:sldId id="261" r:id="rId7"/>
    <p:sldId id="266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Playfair Display" panose="000005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DB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BA6554-2B98-41A9-ACA5-CD9779A1F512}" v="20" dt="2025-07-03T09:28:39.5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>
          <a:extLst>
            <a:ext uri="{FF2B5EF4-FFF2-40B4-BE49-F238E27FC236}">
              <a16:creationId xmlns:a16="http://schemas.microsoft.com/office/drawing/2014/main" id="{FD2A33CF-B667-4685-C2D6-D71D5E627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>
            <a:extLst>
              <a:ext uri="{FF2B5EF4-FFF2-40B4-BE49-F238E27FC236}">
                <a16:creationId xmlns:a16="http://schemas.microsoft.com/office/drawing/2014/main" id="{5552D1C4-3113-66A1-56D0-C7E528D8A2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>
            <a:extLst>
              <a:ext uri="{FF2B5EF4-FFF2-40B4-BE49-F238E27FC236}">
                <a16:creationId xmlns:a16="http://schemas.microsoft.com/office/drawing/2014/main" id="{0579E4C6-BDF6-4B94-0E06-1B621E089A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1450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>
          <a:extLst>
            <a:ext uri="{FF2B5EF4-FFF2-40B4-BE49-F238E27FC236}">
              <a16:creationId xmlns:a16="http://schemas.microsoft.com/office/drawing/2014/main" id="{9EA1349B-88EC-CDAD-EC16-E810C29AE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>
            <a:extLst>
              <a:ext uri="{FF2B5EF4-FFF2-40B4-BE49-F238E27FC236}">
                <a16:creationId xmlns:a16="http://schemas.microsoft.com/office/drawing/2014/main" id="{B8BCDED6-BF6F-37CE-76A5-1498458193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>
            <a:extLst>
              <a:ext uri="{FF2B5EF4-FFF2-40B4-BE49-F238E27FC236}">
                <a16:creationId xmlns:a16="http://schemas.microsoft.com/office/drawing/2014/main" id="{EA69D465-79F0-614C-939E-CB5FD5A823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559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2911939" y="367503"/>
            <a:ext cx="2504924" cy="2000402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45326" y="375749"/>
            <a:ext cx="5384024" cy="2572966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006188" y="0"/>
            <a:ext cx="5384025" cy="5414084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999858"/>
            <a:ext cx="1173510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b="0" i="0" u="none" strike="noStrike" cap="none" dirty="0" err="1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 sz="12000" dirty="0"/>
              <a:t> </a:t>
            </a:r>
            <a:r>
              <a:rPr lang="en-US" sz="12000" b="0" i="0" u="none" strike="noStrike" cap="none" dirty="0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sz="12000" dirty="0"/>
          </a:p>
        </p:txBody>
      </p:sp>
      <p:sp>
        <p:nvSpPr>
          <p:cNvPr id="91" name="Google Shape;91;p1"/>
          <p:cNvSpPr txBox="1"/>
          <p:nvPr/>
        </p:nvSpPr>
        <p:spPr>
          <a:xfrm>
            <a:off x="5444205" y="7600999"/>
            <a:ext cx="7101840" cy="119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dirty="0">
                <a:solidFill>
                  <a:srgbClr val="B0DB9C"/>
                </a:solidFill>
              </a:rPr>
              <a:t>Greenbridge</a:t>
            </a:r>
            <a:endParaRPr sz="7000" dirty="0">
              <a:solidFill>
                <a:srgbClr val="B0DB9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2670886" y="-3646250"/>
            <a:ext cx="12946227" cy="18288003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2809813" y="-3785174"/>
            <a:ext cx="12668373" cy="18288002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04801" y="0"/>
            <a:ext cx="16062960" cy="10618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0" b="1" i="0" u="none" strike="noStrike" cap="none" dirty="0">
                <a:solidFill>
                  <a:schemeClr val="bg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sz="30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3893820" y="-4107183"/>
            <a:ext cx="10500363" cy="18288004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3893822" y="-4107183"/>
            <a:ext cx="10500361" cy="18288003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4229952" y="1122994"/>
            <a:ext cx="9767135" cy="3668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9000" b="1" dirty="0">
                <a:solidFill>
                  <a:schemeClr val="bg1"/>
                </a:solidFill>
              </a:rPr>
              <a:t>SUSTAINABILTY</a:t>
            </a:r>
            <a:endParaRPr sz="9000" b="1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1310640" y="3314696"/>
            <a:ext cx="15605760" cy="4782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dirty="0">
                <a:solidFill>
                  <a:schemeClr val="bg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“Tons of edible food are wasted daily while millions go hungry-due to the lack of a fast, digital redistribution system”</a:t>
            </a:r>
            <a:endParaRPr lang="en-US" sz="7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2992410" y="-4000504"/>
            <a:ext cx="12303181" cy="18288003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2992411" y="-4000501"/>
            <a:ext cx="12303179" cy="18288001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563368" y="62390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b="1"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-455816" y="1960347"/>
            <a:ext cx="19199629" cy="1441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web platform that connects food donors with NGOs in real time to redistribute surplus food efficiently and reduce waste.</a:t>
            </a:r>
            <a:endParaRPr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403A1E2-EE38-23AF-1403-32FEFA3B8D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504597"/>
              </p:ext>
            </p:extLst>
          </p:nvPr>
        </p:nvGraphicFramePr>
        <p:xfrm>
          <a:off x="1219200" y="3657600"/>
          <a:ext cx="15819120" cy="6370318"/>
        </p:xfrm>
        <a:graphic>
          <a:graphicData uri="http://schemas.openxmlformats.org/drawingml/2006/table">
            <a:tbl>
              <a:tblPr>
                <a:solidFill>
                  <a:schemeClr val="tx2"/>
                </a:solidFill>
              </a:tblPr>
              <a:tblGrid>
                <a:gridCol w="5328974">
                  <a:extLst>
                    <a:ext uri="{9D8B030D-6E8A-4147-A177-3AD203B41FA5}">
                      <a16:colId xmlns:a16="http://schemas.microsoft.com/office/drawing/2014/main" val="2989294769"/>
                    </a:ext>
                  </a:extLst>
                </a:gridCol>
                <a:gridCol w="5268364">
                  <a:extLst>
                    <a:ext uri="{9D8B030D-6E8A-4147-A177-3AD203B41FA5}">
                      <a16:colId xmlns:a16="http://schemas.microsoft.com/office/drawing/2014/main" val="1968078297"/>
                    </a:ext>
                  </a:extLst>
                </a:gridCol>
                <a:gridCol w="5221782">
                  <a:extLst>
                    <a:ext uri="{9D8B030D-6E8A-4147-A177-3AD203B41FA5}">
                      <a16:colId xmlns:a16="http://schemas.microsoft.com/office/drawing/2014/main" val="1568533649"/>
                    </a:ext>
                  </a:extLst>
                </a:gridCol>
              </a:tblGrid>
              <a:tr h="761490">
                <a:tc>
                  <a:txBody>
                    <a:bodyPr/>
                    <a:lstStyle/>
                    <a:p>
                      <a:r>
                        <a:rPr lang="en-IN" sz="3000" b="1" dirty="0"/>
                        <a:t>Challenge</a:t>
                      </a:r>
                      <a:endParaRPr lang="en-IN" sz="30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3000" b="1" dirty="0"/>
                        <a:t>Proposed Solution</a:t>
                      </a:r>
                      <a:endParaRPr lang="en-IN" sz="30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3000" b="1" dirty="0"/>
                        <a:t>Impact</a:t>
                      </a:r>
                      <a:endParaRPr lang="en-IN" sz="30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640058"/>
                  </a:ext>
                </a:extLst>
              </a:tr>
              <a:tr h="1402207">
                <a:tc>
                  <a:txBody>
                    <a:bodyPr/>
                    <a:lstStyle/>
                    <a:p>
                      <a:r>
                        <a:rPr lang="en-IN" sz="3000" b="1" dirty="0"/>
                        <a:t>Edible food is  wasted daily by businesses.</a:t>
                      </a:r>
                      <a:endParaRPr lang="en-IN" sz="30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Donors post surplus food via a </a:t>
                      </a:r>
                      <a:r>
                        <a:rPr lang="en-US" sz="3000" dirty="0" err="1"/>
                        <a:t>sinple</a:t>
                      </a:r>
                      <a:r>
                        <a:rPr lang="en-US" sz="3000" dirty="0"/>
                        <a:t> web form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Reduces food wastage and landfills emissions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702819"/>
                  </a:ext>
                </a:extLst>
              </a:tr>
              <a:tr h="1402207">
                <a:tc>
                  <a:txBody>
                    <a:bodyPr/>
                    <a:lstStyle/>
                    <a:p>
                      <a:r>
                        <a:rPr lang="en-US" sz="3000" b="1" dirty="0"/>
                        <a:t> NGOs lack access to real-time food availability</a:t>
                      </a:r>
                      <a:endParaRPr lang="en-IN" sz="3000" b="1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NGOs browse and claim food listings instantly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Timely food rescue feeds more people in need</a:t>
                      </a:r>
                      <a:endParaRPr lang="en-IN" sz="30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176840"/>
                  </a:ext>
                </a:extLst>
              </a:tr>
              <a:tr h="1402207">
                <a:tc>
                  <a:txBody>
                    <a:bodyPr/>
                    <a:lstStyle/>
                    <a:p>
                      <a:r>
                        <a:rPr lang="en-US" sz="3000" b="1" dirty="0"/>
                        <a:t>No system to match supply and demand efficiently</a:t>
                      </a:r>
                      <a:endParaRPr lang="en-IN" sz="3000" b="1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Smart listings sorted by expiry/location.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Faster redistribution before food expires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8976336"/>
                  </a:ext>
                </a:extLst>
              </a:tr>
              <a:tr h="1402207">
                <a:tc>
                  <a:txBody>
                    <a:bodyPr/>
                    <a:lstStyle/>
                    <a:p>
                      <a:r>
                        <a:rPr lang="en-US" sz="3000" b="1" dirty="0"/>
                        <a:t>No motivation or visibility for donors </a:t>
                      </a:r>
                      <a:endParaRPr lang="en-IN" sz="3000" b="1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Dashboard shows food saved &amp; CO₂ impact       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Encourages more donations and tracks social impact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34609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2397417" y="-2722808"/>
            <a:ext cx="13452784" cy="18328379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2417608" y="-2739998"/>
            <a:ext cx="13452784" cy="18288002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sz="2800" dirty="0"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1642476" flipH="1">
            <a:off x="12332009" y="2303487"/>
            <a:ext cx="896999" cy="3500772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722471" y="231602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E40D4A-F434-B8F1-AB00-E6F3EA53BFD4}"/>
              </a:ext>
            </a:extLst>
          </p:cNvPr>
          <p:cNvSpPr/>
          <p:nvPr/>
        </p:nvSpPr>
        <p:spPr>
          <a:xfrm>
            <a:off x="1782533" y="1278982"/>
            <a:ext cx="1504336" cy="5604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Home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4B3921-32AD-96EB-0191-6AD0A83EB4C0}"/>
              </a:ext>
            </a:extLst>
          </p:cNvPr>
          <p:cNvSpPr/>
          <p:nvPr/>
        </p:nvSpPr>
        <p:spPr>
          <a:xfrm>
            <a:off x="6713778" y="1323251"/>
            <a:ext cx="1504336" cy="5604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Login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EE4B0F-712D-5588-06C2-B31A013743ED}"/>
              </a:ext>
            </a:extLst>
          </p:cNvPr>
          <p:cNvSpPr/>
          <p:nvPr/>
        </p:nvSpPr>
        <p:spPr>
          <a:xfrm>
            <a:off x="3711843" y="2832770"/>
            <a:ext cx="2358041" cy="9144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calibri (Body)"/>
              </a:rPr>
              <a:t>Donation organisation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F6FCBE-9E70-F7DA-80A9-DC9E14EEE1B5}"/>
              </a:ext>
            </a:extLst>
          </p:cNvPr>
          <p:cNvSpPr/>
          <p:nvPr/>
        </p:nvSpPr>
        <p:spPr>
          <a:xfrm>
            <a:off x="9619769" y="2861822"/>
            <a:ext cx="2804200" cy="9144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calibri (Body)"/>
              </a:rPr>
              <a:t>Receiver organisation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DA46EC-F41F-75EC-FBDB-0633D7D73176}"/>
              </a:ext>
            </a:extLst>
          </p:cNvPr>
          <p:cNvSpPr/>
          <p:nvPr/>
        </p:nvSpPr>
        <p:spPr>
          <a:xfrm>
            <a:off x="3645675" y="4705625"/>
            <a:ext cx="2232681" cy="9144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latin typeface="calibri (Body)"/>
              </a:rPr>
              <a:t>Dashboard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4AD35B-7238-ECF2-EF52-C26735EC4808}"/>
              </a:ext>
            </a:extLst>
          </p:cNvPr>
          <p:cNvSpPr/>
          <p:nvPr/>
        </p:nvSpPr>
        <p:spPr>
          <a:xfrm>
            <a:off x="10125147" y="4737264"/>
            <a:ext cx="2232681" cy="9144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latin typeface="calibri (Body)"/>
              </a:rPr>
              <a:t>Dashboard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4594FF-552E-7D5D-5686-4202276CEE82}"/>
              </a:ext>
            </a:extLst>
          </p:cNvPr>
          <p:cNvSpPr/>
          <p:nvPr/>
        </p:nvSpPr>
        <p:spPr>
          <a:xfrm>
            <a:off x="4699358" y="5830606"/>
            <a:ext cx="3378979" cy="62594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calibri (Body)"/>
              </a:rPr>
              <a:t>Add </a:t>
            </a:r>
            <a:r>
              <a:rPr lang="en-IN" sz="2800" dirty="0" err="1">
                <a:latin typeface="calibri (Body)"/>
              </a:rPr>
              <a:t>newlisting</a:t>
            </a:r>
            <a:endParaRPr lang="en-IN" sz="2800" dirty="0">
              <a:latin typeface="calibri (Body)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2F9886-BB8B-3932-ACC5-F00B68D1D626}"/>
              </a:ext>
            </a:extLst>
          </p:cNvPr>
          <p:cNvSpPr/>
          <p:nvPr/>
        </p:nvSpPr>
        <p:spPr>
          <a:xfrm>
            <a:off x="4691133" y="6858514"/>
            <a:ext cx="3395427" cy="84494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calibri (Body)"/>
              </a:rPr>
              <a:t>Check on existing listings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FB70F8-0CB6-5879-09D1-3CAC92714607}"/>
              </a:ext>
            </a:extLst>
          </p:cNvPr>
          <p:cNvSpPr/>
          <p:nvPr/>
        </p:nvSpPr>
        <p:spPr>
          <a:xfrm>
            <a:off x="4646249" y="7934371"/>
            <a:ext cx="3378979" cy="62594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calibri (Body)"/>
              </a:rPr>
              <a:t>chats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DFD182-5F08-B618-C71E-2910A4554A5B}"/>
              </a:ext>
            </a:extLst>
          </p:cNvPr>
          <p:cNvSpPr/>
          <p:nvPr/>
        </p:nvSpPr>
        <p:spPr>
          <a:xfrm>
            <a:off x="4646248" y="8667120"/>
            <a:ext cx="3378979" cy="62594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calibri (Body)"/>
              </a:rPr>
              <a:t>Post listings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C089EF-D9FB-B3F8-2C82-803B5FC74E53}"/>
              </a:ext>
            </a:extLst>
          </p:cNvPr>
          <p:cNvSpPr/>
          <p:nvPr/>
        </p:nvSpPr>
        <p:spPr>
          <a:xfrm>
            <a:off x="11091018" y="8644686"/>
            <a:ext cx="3378979" cy="62594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calibri (Body)"/>
              </a:rPr>
              <a:t>listings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D5254D-10C4-CDDA-B287-E7405A55BB72}"/>
              </a:ext>
            </a:extLst>
          </p:cNvPr>
          <p:cNvSpPr/>
          <p:nvPr/>
        </p:nvSpPr>
        <p:spPr>
          <a:xfrm>
            <a:off x="11095153" y="7748693"/>
            <a:ext cx="3378979" cy="62594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calibri (Body)"/>
              </a:rPr>
              <a:t>Chats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E7C2B96-609D-88D6-3228-2431737939EF}"/>
              </a:ext>
            </a:extLst>
          </p:cNvPr>
          <p:cNvSpPr/>
          <p:nvPr/>
        </p:nvSpPr>
        <p:spPr>
          <a:xfrm>
            <a:off x="11072788" y="6821817"/>
            <a:ext cx="3378979" cy="62594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calibri (Body)"/>
              </a:rPr>
              <a:t>Past listings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289DC2-529F-E8B2-73FF-CB5B8CE05A5A}"/>
              </a:ext>
            </a:extLst>
          </p:cNvPr>
          <p:cNvSpPr/>
          <p:nvPr/>
        </p:nvSpPr>
        <p:spPr>
          <a:xfrm>
            <a:off x="11091888" y="5815434"/>
            <a:ext cx="3378979" cy="625948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latin typeface="calibri (Body)"/>
              </a:rPr>
              <a:t>Search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603E2E22-EA24-BE22-5B53-F1B6A751FB2E}"/>
              </a:ext>
            </a:extLst>
          </p:cNvPr>
          <p:cNvSpPr/>
          <p:nvPr/>
        </p:nvSpPr>
        <p:spPr>
          <a:xfrm>
            <a:off x="3286869" y="1460477"/>
            <a:ext cx="3358925" cy="2340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99226533-29B9-ADA3-2D73-52233721455F}"/>
              </a:ext>
            </a:extLst>
          </p:cNvPr>
          <p:cNvSpPr/>
          <p:nvPr/>
        </p:nvSpPr>
        <p:spPr>
          <a:xfrm>
            <a:off x="7577826" y="1900203"/>
            <a:ext cx="58993" cy="325130"/>
          </a:xfrm>
          <a:prstGeom prst="down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FDDACA5-15AD-A7A0-07CB-B738B17F5ED9}"/>
              </a:ext>
            </a:extLst>
          </p:cNvPr>
          <p:cNvCxnSpPr/>
          <p:nvPr/>
        </p:nvCxnSpPr>
        <p:spPr>
          <a:xfrm>
            <a:off x="4881715" y="2225333"/>
            <a:ext cx="623856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Arrow: Down 21">
            <a:extLst>
              <a:ext uri="{FF2B5EF4-FFF2-40B4-BE49-F238E27FC236}">
                <a16:creationId xmlns:a16="http://schemas.microsoft.com/office/drawing/2014/main" id="{C2D100A6-39BE-4F2A-7D8A-E0693AB102AA}"/>
              </a:ext>
            </a:extLst>
          </p:cNvPr>
          <p:cNvSpPr/>
          <p:nvPr/>
        </p:nvSpPr>
        <p:spPr>
          <a:xfrm flipH="1">
            <a:off x="4854358" y="2266245"/>
            <a:ext cx="45719" cy="566524"/>
          </a:xfrm>
          <a:prstGeom prst="downArrow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CCD4C131-C806-A89C-F5E8-D45CAFD9BC8E}"/>
              </a:ext>
            </a:extLst>
          </p:cNvPr>
          <p:cNvSpPr/>
          <p:nvPr/>
        </p:nvSpPr>
        <p:spPr>
          <a:xfrm>
            <a:off x="11072294" y="2285952"/>
            <a:ext cx="45719" cy="530154"/>
          </a:xfrm>
          <a:prstGeom prst="downArrow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44875733-C385-B948-D98F-82E67296D0E7}"/>
              </a:ext>
            </a:extLst>
          </p:cNvPr>
          <p:cNvSpPr/>
          <p:nvPr/>
        </p:nvSpPr>
        <p:spPr>
          <a:xfrm>
            <a:off x="4722471" y="3773541"/>
            <a:ext cx="131887" cy="885839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3CDCC5D1-0A88-F16C-049C-E39802469700}"/>
              </a:ext>
            </a:extLst>
          </p:cNvPr>
          <p:cNvSpPr/>
          <p:nvPr/>
        </p:nvSpPr>
        <p:spPr>
          <a:xfrm>
            <a:off x="11021869" y="3792926"/>
            <a:ext cx="219751" cy="932947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2FA1567-5602-EE21-F281-FAA588624681}"/>
              </a:ext>
            </a:extLst>
          </p:cNvPr>
          <p:cNvCxnSpPr>
            <a:cxnSpLocks/>
          </p:cNvCxnSpPr>
          <p:nvPr/>
        </p:nvCxnSpPr>
        <p:spPr>
          <a:xfrm>
            <a:off x="3711843" y="5632104"/>
            <a:ext cx="0" cy="3464386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26168340-6480-6643-05DB-0863F262E3D2}"/>
              </a:ext>
            </a:extLst>
          </p:cNvPr>
          <p:cNvSpPr/>
          <p:nvPr/>
        </p:nvSpPr>
        <p:spPr>
          <a:xfrm flipV="1">
            <a:off x="3788534" y="8907487"/>
            <a:ext cx="811148" cy="189003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4D7D81B3-A035-D2E6-5851-C4BE0AB62F0C}"/>
              </a:ext>
            </a:extLst>
          </p:cNvPr>
          <p:cNvSpPr/>
          <p:nvPr/>
        </p:nvSpPr>
        <p:spPr>
          <a:xfrm>
            <a:off x="3788534" y="8146477"/>
            <a:ext cx="790070" cy="211878"/>
          </a:xfrm>
          <a:prstGeom prst="rightArrow">
            <a:avLst/>
          </a:prstGeom>
          <a:solidFill>
            <a:schemeClr val="bg1">
              <a:lumMod val="65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396B25B1-0AE3-3828-3BBD-F2997F5705AD}"/>
              </a:ext>
            </a:extLst>
          </p:cNvPr>
          <p:cNvSpPr/>
          <p:nvPr/>
        </p:nvSpPr>
        <p:spPr>
          <a:xfrm flipV="1">
            <a:off x="3764952" y="5978283"/>
            <a:ext cx="881298" cy="211878"/>
          </a:xfrm>
          <a:prstGeom prst="rightArrow">
            <a:avLst/>
          </a:prstGeom>
          <a:solidFill>
            <a:schemeClr val="bg1">
              <a:lumMod val="65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3235CCB-595C-B3C7-024D-3FE9E38FB96A}"/>
              </a:ext>
            </a:extLst>
          </p:cNvPr>
          <p:cNvSpPr/>
          <p:nvPr/>
        </p:nvSpPr>
        <p:spPr>
          <a:xfrm flipV="1">
            <a:off x="3764951" y="7131259"/>
            <a:ext cx="881298" cy="211878"/>
          </a:xfrm>
          <a:prstGeom prst="rightArrow">
            <a:avLst/>
          </a:prstGeom>
          <a:solidFill>
            <a:schemeClr val="bg1">
              <a:lumMod val="65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45C4C82-B5B1-35EF-7045-BC9436A3D054}"/>
              </a:ext>
            </a:extLst>
          </p:cNvPr>
          <p:cNvCxnSpPr>
            <a:cxnSpLocks/>
          </p:cNvCxnSpPr>
          <p:nvPr/>
        </p:nvCxnSpPr>
        <p:spPr>
          <a:xfrm>
            <a:off x="10125147" y="5617860"/>
            <a:ext cx="0" cy="338068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068668D0-286D-5D73-F403-5A5A8A5BA68A}"/>
              </a:ext>
            </a:extLst>
          </p:cNvPr>
          <p:cNvSpPr/>
          <p:nvPr/>
        </p:nvSpPr>
        <p:spPr>
          <a:xfrm flipV="1">
            <a:off x="10167869" y="7939194"/>
            <a:ext cx="881298" cy="232358"/>
          </a:xfrm>
          <a:prstGeom prst="rightArrow">
            <a:avLst/>
          </a:prstGeom>
          <a:solidFill>
            <a:schemeClr val="bg1">
              <a:lumMod val="65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E2559F4A-9BC3-D243-2A9A-3C0F96D18247}"/>
              </a:ext>
            </a:extLst>
          </p:cNvPr>
          <p:cNvSpPr/>
          <p:nvPr/>
        </p:nvSpPr>
        <p:spPr>
          <a:xfrm>
            <a:off x="10178256" y="6039173"/>
            <a:ext cx="860524" cy="231690"/>
          </a:xfrm>
          <a:prstGeom prst="rightArrow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7C9EB50A-B083-994F-2431-E9B2C0C5BF95}"/>
              </a:ext>
            </a:extLst>
          </p:cNvPr>
          <p:cNvSpPr/>
          <p:nvPr/>
        </p:nvSpPr>
        <p:spPr>
          <a:xfrm flipV="1">
            <a:off x="10178256" y="7081191"/>
            <a:ext cx="862152" cy="183359"/>
          </a:xfrm>
          <a:prstGeom prst="rightArrow">
            <a:avLst/>
          </a:prstGeom>
          <a:solidFill>
            <a:schemeClr val="bg1">
              <a:lumMod val="65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4B9A6A7-FA63-267F-1417-3CBF00A47AF6}"/>
              </a:ext>
            </a:extLst>
          </p:cNvPr>
          <p:cNvSpPr/>
          <p:nvPr/>
        </p:nvSpPr>
        <p:spPr>
          <a:xfrm>
            <a:off x="14970150" y="8595289"/>
            <a:ext cx="2846439" cy="88236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Claim food listing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A943E61-3FF0-E697-FB5E-BF9FB22756F1}"/>
              </a:ext>
            </a:extLst>
          </p:cNvPr>
          <p:cNvSpPr/>
          <p:nvPr/>
        </p:nvSpPr>
        <p:spPr>
          <a:xfrm>
            <a:off x="258683" y="7559228"/>
            <a:ext cx="2525828" cy="11139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/>
              <a:t>Confirmation  update</a:t>
            </a:r>
          </a:p>
        </p:txBody>
      </p: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E6D31D06-8E65-A514-FD32-9B10051224F8}"/>
              </a:ext>
            </a:extLst>
          </p:cNvPr>
          <p:cNvCxnSpPr>
            <a:cxnSpLocks/>
            <a:stCxn id="38" idx="2"/>
            <a:endCxn id="39" idx="2"/>
          </p:cNvCxnSpPr>
          <p:nvPr/>
        </p:nvCxnSpPr>
        <p:spPr>
          <a:xfrm rot="5400000" flipH="1">
            <a:off x="8555220" y="1639508"/>
            <a:ext cx="804528" cy="14871773"/>
          </a:xfrm>
          <a:prstGeom prst="bentConnector3">
            <a:avLst>
              <a:gd name="adj1" fmla="val -28414"/>
            </a:avLst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3EDD1A7B-7736-881A-22DF-704179041E97}"/>
              </a:ext>
            </a:extLst>
          </p:cNvPr>
          <p:cNvCxnSpPr>
            <a:cxnSpLocks/>
            <a:endCxn id="4" idx="1"/>
          </p:cNvCxnSpPr>
          <p:nvPr/>
        </p:nvCxnSpPr>
        <p:spPr>
          <a:xfrm rot="5400000" flipH="1" flipV="1">
            <a:off x="474049" y="4323106"/>
            <a:ext cx="4270930" cy="220465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98FEC08-67C1-A851-9C2D-B72A11FAEA98}"/>
              </a:ext>
            </a:extLst>
          </p:cNvPr>
          <p:cNvCxnSpPr>
            <a:cxnSpLocks/>
            <a:stCxn id="16" idx="3"/>
            <a:endCxn id="38" idx="1"/>
          </p:cNvCxnSpPr>
          <p:nvPr/>
        </p:nvCxnSpPr>
        <p:spPr>
          <a:xfrm>
            <a:off x="14470867" y="6128408"/>
            <a:ext cx="499283" cy="29080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0C8F1839-6D29-2498-C467-2F1AB8EA47BC}"/>
              </a:ext>
            </a:extLst>
          </p:cNvPr>
          <p:cNvSpPr/>
          <p:nvPr/>
        </p:nvSpPr>
        <p:spPr>
          <a:xfrm flipV="1">
            <a:off x="10178256" y="8791308"/>
            <a:ext cx="881298" cy="232358"/>
          </a:xfrm>
          <a:prstGeom prst="rightArrow">
            <a:avLst/>
          </a:prstGeom>
          <a:solidFill>
            <a:schemeClr val="bg1">
              <a:lumMod val="65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>
          <a:extLst>
            <a:ext uri="{FF2B5EF4-FFF2-40B4-BE49-F238E27FC236}">
              <a16:creationId xmlns:a16="http://schemas.microsoft.com/office/drawing/2014/main" id="{DA47B65E-1BB4-5A6E-673A-5758497F4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>
            <a:extLst>
              <a:ext uri="{FF2B5EF4-FFF2-40B4-BE49-F238E27FC236}">
                <a16:creationId xmlns:a16="http://schemas.microsoft.com/office/drawing/2014/main" id="{F1550816-B88A-46BE-8302-6BE6DCEAE60D}"/>
              </a:ext>
            </a:extLst>
          </p:cNvPr>
          <p:cNvSpPr/>
          <p:nvPr/>
        </p:nvSpPr>
        <p:spPr>
          <a:xfrm rot="-5400000">
            <a:off x="2397417" y="-2722808"/>
            <a:ext cx="13452784" cy="18328379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>
            <a:extLst>
              <a:ext uri="{FF2B5EF4-FFF2-40B4-BE49-F238E27FC236}">
                <a16:creationId xmlns:a16="http://schemas.microsoft.com/office/drawing/2014/main" id="{D60B8F3E-549B-8AE0-C611-95CC4F15EB8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1642476" flipH="1">
            <a:off x="12332009" y="2303487"/>
            <a:ext cx="896999" cy="3500772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>
            <a:extLst>
              <a:ext uri="{FF2B5EF4-FFF2-40B4-BE49-F238E27FC236}">
                <a16:creationId xmlns:a16="http://schemas.microsoft.com/office/drawing/2014/main" id="{E431F309-454C-7582-8EEA-6C2BBF67CDBD}"/>
              </a:ext>
            </a:extLst>
          </p:cNvPr>
          <p:cNvSpPr txBox="1"/>
          <p:nvPr/>
        </p:nvSpPr>
        <p:spPr>
          <a:xfrm>
            <a:off x="4509504" y="598795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54F104-EF07-CE38-ED98-74C35BE67AC9}"/>
              </a:ext>
            </a:extLst>
          </p:cNvPr>
          <p:cNvSpPr txBox="1"/>
          <p:nvPr/>
        </p:nvSpPr>
        <p:spPr>
          <a:xfrm>
            <a:off x="633046" y="1953955"/>
            <a:ext cx="17162585" cy="7879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>
                <a:solidFill>
                  <a:schemeClr val="bg1"/>
                </a:solidFill>
              </a:rPr>
              <a:t>User visits the platform and selects either Donor or NGO role after login/registration.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>
                <a:solidFill>
                  <a:schemeClr val="bg1"/>
                </a:solidFill>
              </a:rPr>
              <a:t>Donor Flow:-  Posts food details (type, quantity, expiry, location).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>
                <a:solidFill>
                  <a:schemeClr val="bg1"/>
                </a:solidFill>
              </a:rPr>
              <a:t> Data is stored in the database with status = available.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>
                <a:solidFill>
                  <a:schemeClr val="bg1"/>
                </a:solidFill>
              </a:rPr>
              <a:t>NGO Flow:- Browses the list of available </a:t>
            </a:r>
            <a:r>
              <a:rPr lang="en-US" sz="4600" dirty="0" err="1">
                <a:solidFill>
                  <a:schemeClr val="bg1"/>
                </a:solidFill>
              </a:rPr>
              <a:t>food.Filters</a:t>
            </a:r>
            <a:r>
              <a:rPr lang="en-US" sz="4600" dirty="0">
                <a:solidFill>
                  <a:schemeClr val="bg1"/>
                </a:solidFill>
              </a:rPr>
              <a:t> by location and expiry. Claims food item.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>
                <a:solidFill>
                  <a:schemeClr val="bg1"/>
                </a:solidFill>
              </a:rPr>
              <a:t>After Claim:- Database updates the listing to status = claimed.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>
                <a:solidFill>
                  <a:schemeClr val="bg1"/>
                </a:solidFill>
              </a:rPr>
              <a:t>Donor sees confirmation; NGO gets claim success.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>
                <a:solidFill>
                  <a:schemeClr val="bg1"/>
                </a:solidFill>
              </a:rPr>
              <a:t>Dashboard:- Displays total food saved, claims made.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>
                <a:solidFill>
                  <a:schemeClr val="bg1"/>
                </a:solidFill>
              </a:rPr>
              <a:t>End:- User logs out or continues using the dashboard.</a:t>
            </a:r>
            <a:endParaRPr lang="en-IN" sz="4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0091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390536" y="-3791065"/>
            <a:ext cx="15506927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3261360" y="-3931921"/>
            <a:ext cx="11765280" cy="18288001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3634921" y="2918634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540508" y="-1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</a:t>
            </a: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C63AE37-F96A-8FF1-29D3-D56FBD21BD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920435"/>
              </p:ext>
            </p:extLst>
          </p:nvPr>
        </p:nvGraphicFramePr>
        <p:xfrm>
          <a:off x="1073860" y="1079499"/>
          <a:ext cx="16116860" cy="924213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058430">
                  <a:extLst>
                    <a:ext uri="{9D8B030D-6E8A-4147-A177-3AD203B41FA5}">
                      <a16:colId xmlns:a16="http://schemas.microsoft.com/office/drawing/2014/main" val="690406444"/>
                    </a:ext>
                  </a:extLst>
                </a:gridCol>
                <a:gridCol w="8058430">
                  <a:extLst>
                    <a:ext uri="{9D8B030D-6E8A-4147-A177-3AD203B41FA5}">
                      <a16:colId xmlns:a16="http://schemas.microsoft.com/office/drawing/2014/main" val="2391251939"/>
                    </a:ext>
                  </a:extLst>
                </a:gridCol>
              </a:tblGrid>
              <a:tr h="1256477">
                <a:tc>
                  <a:txBody>
                    <a:bodyPr/>
                    <a:lstStyle/>
                    <a:p>
                      <a:r>
                        <a:rPr lang="en-US" sz="7000" dirty="0"/>
                        <a:t>FEATURES</a:t>
                      </a:r>
                      <a:endParaRPr lang="en-IN" sz="7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7000" dirty="0"/>
                        <a:t>DESCRIPTION</a:t>
                      </a:r>
                      <a:endParaRPr lang="en-IN" sz="7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111789"/>
                  </a:ext>
                </a:extLst>
              </a:tr>
              <a:tr h="1299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4000" dirty="0"/>
                        <a:t>User Roles (Donor &amp; NGO)</a:t>
                      </a:r>
                    </a:p>
                    <a:p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Role-based registration and login system for food donors and NGOs. </a:t>
                      </a:r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996183"/>
                  </a:ext>
                </a:extLst>
              </a:tr>
              <a:tr h="1299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4000" dirty="0"/>
                        <a:t>Food Listing System</a:t>
                      </a:r>
                    </a:p>
                    <a:p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Donors can post surplus food with type, quantity, expiry, and location. </a:t>
                      </a:r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008305"/>
                  </a:ext>
                </a:extLst>
              </a:tr>
              <a:tr h="1299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4000" dirty="0"/>
                        <a:t>Browse &amp; Claim Interface</a:t>
                      </a:r>
                    </a:p>
                    <a:p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NGOs can view available food posts and claim them before expiry. </a:t>
                      </a:r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3810634"/>
                  </a:ext>
                </a:extLst>
              </a:tr>
              <a:tr h="1256477">
                <a:tc>
                  <a:txBody>
                    <a:bodyPr/>
                    <a:lstStyle/>
                    <a:p>
                      <a:r>
                        <a:rPr lang="en-IN" sz="4000" dirty="0"/>
                        <a:t>Real-time Status Updates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Listings update to "Claimed" once an NGO accepts a donation.</a:t>
                      </a:r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1033189"/>
                  </a:ext>
                </a:extLst>
              </a:tr>
              <a:tr h="1540786">
                <a:tc>
                  <a:txBody>
                    <a:bodyPr/>
                    <a:lstStyle/>
                    <a:p>
                      <a:r>
                        <a:rPr lang="en-IN" sz="4000" dirty="0"/>
                        <a:t>Impact Dashboard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 Shows metrics: total food saved, number of meals donated.</a:t>
                      </a:r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250665"/>
                  </a:ext>
                </a:extLst>
              </a:tr>
              <a:tr h="1256477">
                <a:tc>
                  <a:txBody>
                    <a:bodyPr/>
                    <a:lstStyle/>
                    <a:p>
                      <a:r>
                        <a:rPr lang="en-IN" sz="4000" dirty="0"/>
                        <a:t>Secure Authentication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PHP session-based login system to protect user data and restrict access.</a:t>
                      </a:r>
                      <a:endParaRPr lang="en-IN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832825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>
          <a:extLst>
            <a:ext uri="{FF2B5EF4-FFF2-40B4-BE49-F238E27FC236}">
              <a16:creationId xmlns:a16="http://schemas.microsoft.com/office/drawing/2014/main" id="{66CBF839-1F20-3CE8-9FB8-BE8435321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>
            <a:extLst>
              <a:ext uri="{FF2B5EF4-FFF2-40B4-BE49-F238E27FC236}">
                <a16:creationId xmlns:a16="http://schemas.microsoft.com/office/drawing/2014/main" id="{08CB8EDB-6B4F-A04C-8F98-BF02545AE34E}"/>
              </a:ext>
            </a:extLst>
          </p:cNvPr>
          <p:cNvSpPr/>
          <p:nvPr/>
        </p:nvSpPr>
        <p:spPr>
          <a:xfrm rot="-5400000">
            <a:off x="1390536" y="-3791065"/>
            <a:ext cx="15506927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>
            <a:extLst>
              <a:ext uri="{FF2B5EF4-FFF2-40B4-BE49-F238E27FC236}">
                <a16:creationId xmlns:a16="http://schemas.microsoft.com/office/drawing/2014/main" id="{6B00DB73-9079-DA97-03C0-B7979FCCF662}"/>
              </a:ext>
            </a:extLst>
          </p:cNvPr>
          <p:cNvSpPr/>
          <p:nvPr/>
        </p:nvSpPr>
        <p:spPr>
          <a:xfrm rot="-5400000">
            <a:off x="3261360" y="-3931921"/>
            <a:ext cx="11765280" cy="18288001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>
            <a:extLst>
              <a:ext uri="{FF2B5EF4-FFF2-40B4-BE49-F238E27FC236}">
                <a16:creationId xmlns:a16="http://schemas.microsoft.com/office/drawing/2014/main" id="{FAB6F449-99CB-6168-65D4-3CA410757D2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3634921" y="2918634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>
            <a:extLst>
              <a:ext uri="{FF2B5EF4-FFF2-40B4-BE49-F238E27FC236}">
                <a16:creationId xmlns:a16="http://schemas.microsoft.com/office/drawing/2014/main" id="{41D626A1-A8D7-95B6-A501-24C7C21C1203}"/>
              </a:ext>
            </a:extLst>
          </p:cNvPr>
          <p:cNvSpPr txBox="1"/>
          <p:nvPr/>
        </p:nvSpPr>
        <p:spPr>
          <a:xfrm>
            <a:off x="5059679" y="258291"/>
            <a:ext cx="8168640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dirty="0">
                <a:solidFill>
                  <a:srgbClr val="FFFFFF"/>
                </a:solidFill>
              </a:rPr>
              <a:t>NOVELTY</a:t>
            </a: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F8CB749-00AE-C22D-095D-C5FB34CE94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2346201"/>
              </p:ext>
            </p:extLst>
          </p:nvPr>
        </p:nvGraphicFramePr>
        <p:xfrm>
          <a:off x="579119" y="1216759"/>
          <a:ext cx="17129760" cy="891525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564880">
                  <a:extLst>
                    <a:ext uri="{9D8B030D-6E8A-4147-A177-3AD203B41FA5}">
                      <a16:colId xmlns:a16="http://schemas.microsoft.com/office/drawing/2014/main" val="690406444"/>
                    </a:ext>
                  </a:extLst>
                </a:gridCol>
                <a:gridCol w="8564880">
                  <a:extLst>
                    <a:ext uri="{9D8B030D-6E8A-4147-A177-3AD203B41FA5}">
                      <a16:colId xmlns:a16="http://schemas.microsoft.com/office/drawing/2014/main" val="2391251939"/>
                    </a:ext>
                  </a:extLst>
                </a:gridCol>
              </a:tblGrid>
              <a:tr h="1132065">
                <a:tc>
                  <a:txBody>
                    <a:bodyPr/>
                    <a:lstStyle/>
                    <a:p>
                      <a:r>
                        <a:rPr lang="en-US" sz="7000" dirty="0"/>
                        <a:t>NOVELTY</a:t>
                      </a:r>
                      <a:endParaRPr lang="en-IN" sz="7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7000" dirty="0"/>
                        <a:t>DESCRIPTION</a:t>
                      </a:r>
                      <a:endParaRPr lang="en-IN" sz="7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111789"/>
                  </a:ext>
                </a:extLst>
              </a:tr>
              <a:tr h="1283934">
                <a:tc>
                  <a:txBody>
                    <a:bodyPr/>
                    <a:lstStyle/>
                    <a:p>
                      <a:r>
                        <a:rPr lang="en-IN" sz="4000" dirty="0"/>
                        <a:t>Digital Redistribution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Converts a manual process (phone calls, WhatsApp) into an organized, fast, digital platform.</a:t>
                      </a:r>
                      <a:endParaRPr lang="en-IN" sz="2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996183"/>
                  </a:ext>
                </a:extLst>
              </a:tr>
              <a:tr h="1283934">
                <a:tc>
                  <a:txBody>
                    <a:bodyPr/>
                    <a:lstStyle/>
                    <a:p>
                      <a:r>
                        <a:rPr lang="en-IN" sz="4000" dirty="0"/>
                        <a:t>Built for Social &amp; Environmental 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Solves hunger and food waste simultaneously — measurable outcomes (meals saved).</a:t>
                      </a:r>
                      <a:endParaRPr lang="en-IN" sz="2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008305"/>
                  </a:ext>
                </a:extLst>
              </a:tr>
              <a:tr h="1260213">
                <a:tc>
                  <a:txBody>
                    <a:bodyPr/>
                    <a:lstStyle/>
                    <a:p>
                      <a:r>
                        <a:rPr lang="en-US" sz="4000" dirty="0"/>
                        <a:t>Real-time Matching Between Supply &amp; Need</a:t>
                      </a:r>
                      <a:endParaRPr lang="en-IN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Enables quick turnaround to prevent spoilage through direct donor-to-NGO claims.</a:t>
                      </a:r>
                      <a:endParaRPr lang="en-IN" sz="2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3810634"/>
                  </a:ext>
                </a:extLst>
              </a:tr>
              <a:tr h="1283934">
                <a:tc>
                  <a:txBody>
                    <a:bodyPr/>
                    <a:lstStyle/>
                    <a:p>
                      <a:r>
                        <a:rPr lang="en-IN" sz="4000" dirty="0"/>
                        <a:t>Simple Stack, High Utility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Built entirely in PHP + MySQL, making it lightweight, deployable on free hosts, and scalable by NGOs. </a:t>
                      </a:r>
                      <a:endParaRPr lang="en-IN" sz="2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1033189"/>
                  </a:ext>
                </a:extLst>
              </a:tr>
              <a:tr h="1283934">
                <a:tc>
                  <a:txBody>
                    <a:bodyPr/>
                    <a:lstStyle/>
                    <a:p>
                      <a:r>
                        <a:rPr lang="en-IN" sz="4000" dirty="0"/>
                        <a:t>Community-Centric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Encourages participation from local restaurants, events, households, and NGOs — fosters circular economy thinking.</a:t>
                      </a:r>
                      <a:endParaRPr lang="en-IN" sz="2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250665"/>
                  </a:ext>
                </a:extLst>
              </a:tr>
              <a:tr h="1283934">
                <a:tc>
                  <a:txBody>
                    <a:bodyPr/>
                    <a:lstStyle/>
                    <a:p>
                      <a:r>
                        <a:rPr lang="en-IN" sz="4000" dirty="0"/>
                        <a:t>Modular &amp; Scalable MVP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Can be extended to include smart notifications, route optimization, chatbot help, or AI expiry matching in the future.</a:t>
                      </a:r>
                      <a:endParaRPr lang="en-IN" sz="2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8328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6051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3489960" y="-4069082"/>
            <a:ext cx="11308081" cy="18288001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21533785" y="7117255"/>
            <a:ext cx="8155754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099668" y="125225"/>
            <a:ext cx="12058184" cy="1916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</a:t>
            </a:r>
            <a:r>
              <a:rPr lang="en-US" sz="5662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SHOWSTOPPERS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54C7D9-4F6C-94C4-4162-28E3BF74BB82}"/>
              </a:ext>
            </a:extLst>
          </p:cNvPr>
          <p:cNvSpPr txBox="1"/>
          <p:nvPr/>
        </p:nvSpPr>
        <p:spPr>
          <a:xfrm>
            <a:off x="1127760" y="2042160"/>
            <a:ext cx="160020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</a:rPr>
              <a:t>No Automated Pickup/Notification System </a:t>
            </a:r>
            <a:r>
              <a:rPr lang="en-US" sz="4000" dirty="0">
                <a:solidFill>
                  <a:schemeClr val="bg1"/>
                </a:solidFill>
              </a:rPr>
              <a:t>:-  Manual coordination between donors and NGOs may lead to missed or delayed pickups.   </a:t>
            </a:r>
          </a:p>
          <a:p>
            <a:r>
              <a:rPr lang="en-US" sz="4000" b="1" dirty="0">
                <a:solidFill>
                  <a:schemeClr val="bg1"/>
                </a:solidFill>
              </a:rPr>
              <a:t>→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b="1" dirty="0">
                <a:solidFill>
                  <a:schemeClr val="bg1"/>
                </a:solidFill>
              </a:rPr>
              <a:t>Future Fix: </a:t>
            </a:r>
            <a:r>
              <a:rPr lang="en-US" sz="4000" dirty="0">
                <a:solidFill>
                  <a:schemeClr val="bg1"/>
                </a:solidFill>
              </a:rPr>
              <a:t>Integrate SMS/WhatsApp alerts and pickup confirmation.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</a:rPr>
              <a:t>Food Safety &amp; Quality Not Verified </a:t>
            </a:r>
            <a:r>
              <a:rPr lang="en-US" sz="4000" dirty="0">
                <a:solidFill>
                  <a:schemeClr val="bg1"/>
                </a:solidFill>
              </a:rPr>
              <a:t>:- The platform doesn’t guarantee hygiene or freshness of listed food.   </a:t>
            </a:r>
          </a:p>
          <a:p>
            <a:r>
              <a:rPr lang="en-US" sz="4000" b="1" dirty="0">
                <a:solidFill>
                  <a:schemeClr val="bg1"/>
                </a:solidFill>
              </a:rPr>
              <a:t>→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b="1" dirty="0">
                <a:solidFill>
                  <a:schemeClr val="bg1"/>
                </a:solidFill>
              </a:rPr>
              <a:t>Future Fix</a:t>
            </a:r>
            <a:r>
              <a:rPr lang="en-US" sz="4000" dirty="0">
                <a:solidFill>
                  <a:schemeClr val="bg1"/>
                </a:solidFill>
              </a:rPr>
              <a:t>: Add NGO ratings, expiry checks, and donor verification.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</a:rPr>
              <a:t>Lack of Location-Based Matching</a:t>
            </a:r>
            <a:r>
              <a:rPr lang="en-US" sz="4000" dirty="0">
                <a:solidFill>
                  <a:schemeClr val="bg1"/>
                </a:solidFill>
              </a:rPr>
              <a:t> :-  No live map or auto-sorting by nearest NGOs makes matching slower. </a:t>
            </a:r>
          </a:p>
          <a:p>
            <a:r>
              <a:rPr lang="en-US" sz="4000" b="1" dirty="0">
                <a:solidFill>
                  <a:schemeClr val="bg1"/>
                </a:solidFill>
              </a:rPr>
              <a:t> → Future Fix</a:t>
            </a:r>
            <a:r>
              <a:rPr lang="en-US" sz="4000" dirty="0">
                <a:solidFill>
                  <a:schemeClr val="bg1"/>
                </a:solidFill>
              </a:rPr>
              <a:t>: Use pin codes or GPS to recommend nearby NGOs.</a:t>
            </a:r>
            <a:endParaRPr lang="en-IN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6" y="1020002"/>
            <a:ext cx="9130784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b="1" dirty="0">
                <a:solidFill>
                  <a:srgbClr val="B0DB9C"/>
                </a:solidFill>
              </a:rPr>
              <a:t>Greenbridge</a:t>
            </a: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3131159" y="3021928"/>
            <a:ext cx="12499499" cy="5285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TEAM MEMBERS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Priyanshi Maheshwari(CS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E-1</a:t>
            </a:r>
            <a:r>
              <a:rPr lang="en-US" sz="4220" b="1" baseline="300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year (MITS-DU))</a:t>
            </a:r>
          </a:p>
          <a:p>
            <a:pPr lvl="0" algn="ctr">
              <a:lnSpc>
                <a:spcPct val="111018"/>
              </a:lnSpc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Kanika 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Jain (CSE-1</a:t>
            </a:r>
            <a:r>
              <a:rPr lang="en-US" sz="4220" b="1" baseline="300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year (MITS-DU))</a:t>
            </a: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</a:p>
          <a:p>
            <a:pPr lvl="0" algn="ctr">
              <a:lnSpc>
                <a:spcPct val="111018"/>
              </a:lnSpc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Harshita </a:t>
            </a:r>
            <a:r>
              <a:rPr lang="en-US" sz="4220" b="1" i="0" u="none" strike="noStrike" cap="none" dirty="0" err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Basantani</a:t>
            </a: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(AI&amp;DS-1</a:t>
            </a:r>
            <a:r>
              <a:rPr lang="en-US" sz="4220" b="1" i="0" u="none" strike="noStrike" cap="none" baseline="300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</a:t>
            </a: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year(School of data science and </a:t>
            </a:r>
            <a:r>
              <a:rPr lang="en-US" sz="4220" b="1" i="0" u="none" strike="noStrike" cap="none" dirty="0" err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forecasting,DAVV</a:t>
            </a: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))</a:t>
            </a: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Navya Shrivastava(CSE-Blockchain Specialisation-1</a:t>
            </a:r>
            <a:r>
              <a:rPr lang="en-US" sz="4220" b="1" baseline="300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year(Malla Reddy University))</a:t>
            </a:r>
            <a:endParaRPr lang="en-US" sz="4220" b="1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lvl="0" algn="ctr">
              <a:lnSpc>
                <a:spcPct val="111018"/>
              </a:lnSpc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664</Words>
  <Application>Microsoft Office PowerPoint</Application>
  <PresentationFormat>Custom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 (Body)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Harshita</dc:creator>
  <cp:lastModifiedBy>priyanshi maheshwari</cp:lastModifiedBy>
  <cp:revision>5</cp:revision>
  <dcterms:created xsi:type="dcterms:W3CDTF">2006-08-16T00:00:00Z</dcterms:created>
  <dcterms:modified xsi:type="dcterms:W3CDTF">2025-07-04T08:33:32Z</dcterms:modified>
</cp:coreProperties>
</file>